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答辩" id="{D469420F-1B9D-C345-A3CD-4F5C159353B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61">
          <p15:clr>
            <a:srgbClr val="A4A3A4"/>
          </p15:clr>
        </p15:guide>
        <p15:guide id="2" orient="horz" pos="3239">
          <p15:clr>
            <a:srgbClr val="A4A3A4"/>
          </p15:clr>
        </p15:guide>
        <p15:guide id="3" orient="horz" pos="3146">
          <p15:clr>
            <a:srgbClr val="A4A3A4"/>
          </p15:clr>
        </p15:guide>
        <p15:guide id="4" orient="horz" pos="545">
          <p15:clr>
            <a:srgbClr val="A4A3A4"/>
          </p15:clr>
        </p15:guide>
        <p15:guide id="5" orient="horz" pos="1733" userDrawn="1">
          <p15:clr>
            <a:srgbClr val="A4A3A4"/>
          </p15:clr>
        </p15:guide>
        <p15:guide id="6" orient="horz" pos="2666">
          <p15:clr>
            <a:srgbClr val="A4A3A4"/>
          </p15:clr>
        </p15:guide>
        <p15:guide id="7" orient="horz" pos="305" userDrawn="1">
          <p15:clr>
            <a:srgbClr val="A4A3A4"/>
          </p15:clr>
        </p15:guide>
        <p15:guide id="8" orient="horz" pos="1212" userDrawn="1">
          <p15:clr>
            <a:srgbClr val="A4A3A4"/>
          </p15:clr>
        </p15:guide>
        <p15:guide id="9" pos="3152" userDrawn="1">
          <p15:clr>
            <a:srgbClr val="A4A3A4"/>
          </p15:clr>
        </p15:guide>
        <p15:guide id="10" pos="2996">
          <p15:clr>
            <a:srgbClr val="A4A3A4"/>
          </p15:clr>
        </p15:guide>
        <p15:guide id="11" pos="5470">
          <p15:clr>
            <a:srgbClr val="A4A3A4"/>
          </p15:clr>
        </p15:guide>
        <p15:guide id="12" pos="431">
          <p15:clr>
            <a:srgbClr val="A4A3A4"/>
          </p15:clr>
        </p15:guide>
        <p15:guide id="13" pos="3220" userDrawn="1">
          <p15:clr>
            <a:srgbClr val="A4A3A4"/>
          </p15:clr>
        </p15:guide>
        <p15:guide id="14" pos="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ACBD6"/>
    <a:srgbClr val="3EB8BE"/>
    <a:srgbClr val="A7A9AC"/>
    <a:srgbClr val="97989C"/>
    <a:srgbClr val="FFCC08"/>
    <a:srgbClr val="28353A"/>
    <a:srgbClr val="3FB8BE"/>
    <a:srgbClr val="77C2D2"/>
    <a:srgbClr val="36444B"/>
    <a:srgbClr val="BA1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 autoAdjust="0"/>
    <p:restoredTop sz="94690" autoAdjust="0"/>
  </p:normalViewPr>
  <p:slideViewPr>
    <p:cSldViewPr snapToGrid="0" snapToObjects="1">
      <p:cViewPr varScale="1">
        <p:scale>
          <a:sx n="143" d="100"/>
          <a:sy n="143" d="100"/>
        </p:scale>
        <p:origin x="300" y="120"/>
      </p:cViewPr>
      <p:guideLst>
        <p:guide orient="horz" pos="2961"/>
        <p:guide orient="horz" pos="3239"/>
        <p:guide orient="horz" pos="3146"/>
        <p:guide orient="horz" pos="545"/>
        <p:guide orient="horz" pos="1733"/>
        <p:guide orient="horz" pos="2666"/>
        <p:guide orient="horz" pos="305"/>
        <p:guide orient="horz" pos="1212"/>
        <p:guide pos="3152"/>
        <p:guide pos="2996"/>
        <p:guide pos="5470"/>
        <p:guide pos="431"/>
        <p:guide pos="3220"/>
        <p:guide pos="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97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050E6-22C8-E54B-958B-7030E84226CD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5F9FA-EFCB-B045-8655-6CF6AAEC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47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C2FAD-580B-A840-A132-9D7B4F3AC43B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AB7CF-70DA-A148-9842-61A7B7C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4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logo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105" y="2795552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8105" y="1613530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92336" y="3033288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13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88105" y="2395685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8105" y="3417457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88105" y="1613530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92336" y="2633421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92336" y="3662419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6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92730" y="1381692"/>
            <a:ext cx="79940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9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8" name="Picture 17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5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Product Image Goes Here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5" y="1370886"/>
            <a:ext cx="422729" cy="313084"/>
          </a:xfrm>
          <a:prstGeom prst="rect">
            <a:avLst/>
          </a:prstGeom>
        </p:spPr>
      </p:pic>
      <p:pic>
        <p:nvPicPr>
          <p:cNvPr id="18" name="Picture 17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99041" y="4071125"/>
            <a:ext cx="422729" cy="3130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2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2" name="Picture 21" descr="TP-LINK_Logo-final_gray30-02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39889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24579"/>
          <a:stretch/>
        </p:blipFill>
        <p:spPr>
          <a:xfrm>
            <a:off x="0" y="-125847"/>
            <a:ext cx="9269106" cy="5341918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7" name="Picture 6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11" name="Picture 10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2" name="Picture 11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87320" y="22446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FFCC08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FFCC0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512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687320" y="22319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4ACBD6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4ACBD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pic>
        <p:nvPicPr>
          <p:cNvPr id="15" name="Picture 14" descr="whitelogo-0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sp>
        <p:nvSpPr>
          <p:cNvPr id="2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4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Lifestyle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PLINK_LIFE_LR_0003-v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80027" cy="5143499"/>
          </a:xfrm>
          <a:prstGeom prst="rect">
            <a:avLst/>
          </a:prstGeom>
        </p:spPr>
      </p:pic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pic>
        <p:nvPicPr>
          <p:cNvPr id="14" name="Picture 13" descr="whitelogo-0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5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71" y="2251730"/>
            <a:ext cx="3944307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99041" y="2251730"/>
            <a:ext cx="3876675" cy="2132479"/>
          </a:xfrm>
          <a:prstGeom prst="rect">
            <a:avLst/>
          </a:prstGeom>
        </p:spPr>
        <p:txBody>
          <a:bodyPr vert="horz"/>
          <a:lstStyle>
            <a:lvl1pPr marL="228600" indent="-2286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6" name="Picture 5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4" name="Picture 1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5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8470" y="2650333"/>
            <a:ext cx="8098330" cy="16787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8095523" cy="110694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4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192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829" y="386165"/>
            <a:ext cx="8111671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87829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98" r:id="rId2"/>
    <p:sldLayoutId id="2147493534" r:id="rId3"/>
    <p:sldLayoutId id="2147493541" r:id="rId4"/>
    <p:sldLayoutId id="2147493504" r:id="rId5"/>
    <p:sldLayoutId id="2147493483" r:id="rId6"/>
    <p:sldLayoutId id="2147493484" r:id="rId7"/>
    <p:sldLayoutId id="2147493545" r:id="rId8"/>
    <p:sldLayoutId id="2147493508" r:id="rId9"/>
    <p:sldLayoutId id="2147493510" r:id="rId10"/>
    <p:sldLayoutId id="2147493511" r:id="rId11"/>
    <p:sldLayoutId id="2147493522" r:id="rId12"/>
    <p:sldLayoutId id="2147493507" r:id="rId13"/>
    <p:sldLayoutId id="2147493543" r:id="rId14"/>
    <p:sldLayoutId id="2147493544" r:id="rId15"/>
    <p:sldLayoutId id="2147493459" r:id="rId16"/>
    <p:sldLayoutId id="21474935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研发联席会</a:t>
            </a:r>
            <a:r>
              <a:rPr lang="en-US" altLang="zh-CN" dirty="0"/>
              <a:t>2020</a:t>
            </a:r>
            <a:r>
              <a:rPr lang="zh-CN" altLang="en-US" dirty="0"/>
              <a:t>届转正答辩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2020/10/24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7285" y="2546992"/>
            <a:ext cx="3340598" cy="670596"/>
          </a:xfrm>
        </p:spPr>
        <p:txBody>
          <a:bodyPr/>
          <a:lstStyle/>
          <a:p>
            <a:r>
              <a:rPr lang="zh-CN" altLang="en-US" dirty="0" smtClean="0"/>
              <a:t>岗位</a:t>
            </a:r>
            <a:r>
              <a:rPr lang="en-US" altLang="zh-CN" dirty="0" smtClean="0"/>
              <a:t>: </a:t>
            </a:r>
            <a:r>
              <a:rPr lang="zh-CN" altLang="en-US" dirty="0" smtClean="0"/>
              <a:t>智能与服务中心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WebUI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zh-CN" altLang="en-US" dirty="0" smtClean="0"/>
              <a:t>课题</a:t>
            </a:r>
            <a:r>
              <a:rPr lang="en-US" altLang="zh-CN" dirty="0" smtClean="0"/>
              <a:t>: </a:t>
            </a:r>
            <a:r>
              <a:rPr lang="en-US" altLang="zh-CN" dirty="0"/>
              <a:t>UI</a:t>
            </a:r>
            <a:r>
              <a:rPr lang="zh-CN" altLang="zh-CN" dirty="0"/>
              <a:t>通用优化</a:t>
            </a:r>
            <a:r>
              <a:rPr lang="zh-CN" altLang="zh-CN" dirty="0" smtClean="0"/>
              <a:t>工具</a:t>
            </a:r>
            <a:endParaRPr lang="zh-CN" altLang="en-US" dirty="0" smtClean="0"/>
          </a:p>
          <a:p>
            <a:r>
              <a:rPr lang="zh-CN" altLang="en-US" dirty="0" smtClean="0"/>
              <a:t>导师</a:t>
            </a:r>
            <a:r>
              <a:rPr lang="en-US" altLang="zh-CN" dirty="0" smtClean="0"/>
              <a:t>: </a:t>
            </a:r>
            <a:r>
              <a:rPr lang="zh-CN" altLang="en-US" dirty="0" smtClean="0"/>
              <a:t>韦仁焱  答辩人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王显淼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99281" y="648860"/>
            <a:ext cx="3140121" cy="3758248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/>
              <a:t>1. </a:t>
            </a:r>
            <a:r>
              <a:rPr lang="zh-CN" altLang="en-US" sz="1000" dirty="0"/>
              <a:t>获取设置</a:t>
            </a:r>
            <a:endParaRPr lang="en-US" altLang="zh-CN" sz="1000" dirty="0"/>
          </a:p>
          <a:p>
            <a:r>
              <a:rPr lang="en-US" altLang="zh-CN" sz="1000" dirty="0"/>
              <a:t>	2. </a:t>
            </a:r>
            <a:r>
              <a:rPr lang="zh-CN" altLang="en-US" sz="1000" dirty="0"/>
              <a:t>通过设置获取筛选文件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通过正则表达式从筛选文件中解析筛选关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键词</a:t>
            </a:r>
            <a:r>
              <a:rPr lang="en-US" altLang="zh-CN" sz="1000" dirty="0" smtClean="0"/>
              <a:t>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通过</a:t>
            </a:r>
            <a:r>
              <a:rPr lang="zh-CN" altLang="en-US" sz="1000" dirty="0"/>
              <a:t>正则表达式</a:t>
            </a:r>
            <a:r>
              <a:rPr lang="zh-CN" altLang="en-US" sz="1000" dirty="0" smtClean="0"/>
              <a:t>从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文件中解析定义关键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词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遍历定义关键词数组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若筛选关键词未包含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定义关键词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剔除定义关键词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利用优化后的关键词数组剔除冗余代码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遍历优化后的定义关键词数组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将对应文件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路径读取并输出到设置指定输出文件夹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9" y="648861"/>
            <a:ext cx="4237754" cy="448578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25" name="文本框 24"/>
            <p:cNvSpPr txBox="1"/>
            <p:nvPr/>
          </p:nvSpPr>
          <p:spPr>
            <a:xfrm>
              <a:off x="951564" y="145152"/>
              <a:ext cx="5020887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-JS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32" name="六边形 3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六边形 3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六边形 30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908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66488" y="648861"/>
            <a:ext cx="3398220" cy="4177971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读取自定义设置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获取筛选文件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并获取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</a:t>
            </a:r>
            <a:endParaRPr lang="en-US" altLang="zh-CN" sz="1000" dirty="0"/>
          </a:p>
          <a:p>
            <a:r>
              <a:rPr lang="en-US" altLang="zh-CN" sz="1000" dirty="0" smtClean="0"/>
              <a:t>	3.</a:t>
            </a:r>
            <a:r>
              <a:rPr lang="zh-CN" altLang="en-US" sz="1000" dirty="0" smtClean="0"/>
              <a:t> 获取所有文案文件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遍历文案文件进行下列步骤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Uglify</a:t>
            </a:r>
            <a:r>
              <a:rPr lang="en-US" altLang="zh-CN" sz="1000" dirty="0" smtClean="0"/>
              <a:t>-JS</a:t>
            </a:r>
            <a:r>
              <a:rPr lang="zh-CN" altLang="en-US" sz="1000" dirty="0" smtClean="0"/>
              <a:t>库将筛选文件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部分解析为</a:t>
            </a:r>
            <a:r>
              <a:rPr lang="en-US" altLang="zh-CN" sz="1000" dirty="0" smtClean="0"/>
              <a:t>AST</a:t>
            </a:r>
            <a:endParaRPr lang="en-US" altLang="zh-CN" sz="1000" dirty="0"/>
          </a:p>
          <a:p>
            <a:r>
              <a:rPr lang="en-US" altLang="zh-CN" sz="1000" dirty="0" smtClean="0"/>
              <a:t>	2. </a:t>
            </a:r>
            <a:r>
              <a:rPr lang="zh-CN" altLang="en-US" sz="1000" dirty="0" smtClean="0"/>
              <a:t>解析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获取部分关键词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利用正则表达式解析筛选文件其余部分获取关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并与之前获取的关键词整合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Uglify</a:t>
            </a:r>
            <a:r>
              <a:rPr lang="en-US" altLang="zh-CN" sz="1000" dirty="0" smtClean="0"/>
              <a:t>-JS</a:t>
            </a:r>
            <a:r>
              <a:rPr lang="zh-CN" altLang="en-US" sz="1000" dirty="0" smtClean="0"/>
              <a:t>解析文案文件为</a:t>
            </a:r>
            <a:r>
              <a:rPr lang="en-US" altLang="zh-CN" sz="1000" dirty="0" smtClean="0"/>
              <a:t>AST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5. </a:t>
            </a:r>
            <a:r>
              <a:rPr lang="zh-CN" altLang="en-US" sz="1000" dirty="0" smtClean="0"/>
              <a:t>解析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获取文案定义关键词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对比筛选关键词与定义关键词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筛选冗余关键词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利用正则表达式和冗余关键词剔除冗余文案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/>
              <a:t>1</a:t>
            </a:r>
            <a:r>
              <a:rPr lang="en-US" altLang="zh-CN" sz="1000" dirty="0" smtClean="0"/>
              <a:t>. </a:t>
            </a:r>
            <a:r>
              <a:rPr lang="zh-CN" altLang="en-US" sz="1000" dirty="0" smtClean="0"/>
              <a:t>输出优化后的文案文件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将冗余文案生成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" y="648861"/>
            <a:ext cx="3378129" cy="450417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25" name="文本框 24"/>
            <p:cNvSpPr txBox="1"/>
            <p:nvPr/>
          </p:nvSpPr>
          <p:spPr>
            <a:xfrm>
              <a:off x="951564" y="145152"/>
              <a:ext cx="541556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32" name="六边形 3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六边形 3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六边形 30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49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03: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en-US" altLang="zh-CN" sz="1800" dirty="0" smtClean="0"/>
              <a:t>SU1.0</a:t>
            </a:r>
            <a:r>
              <a:rPr lang="zh-CN" altLang="en-US" sz="1800" dirty="0" smtClean="0"/>
              <a:t>项目成果展示</a:t>
            </a:r>
            <a:endParaRPr lang="en-US" altLang="zh-CN" sz="1800" dirty="0" smtClean="0"/>
          </a:p>
          <a:p>
            <a:r>
              <a:rPr lang="en-US" altLang="zh-CN" sz="1800" dirty="0" smtClean="0"/>
              <a:t>SU2.0</a:t>
            </a:r>
            <a:r>
              <a:rPr lang="zh-CN" altLang="en-US" sz="1800" dirty="0" smtClean="0"/>
              <a:t>项目成果展示</a:t>
            </a:r>
            <a:endParaRPr lang="en-US" altLang="zh-CN" sz="1800" dirty="0" smtClean="0"/>
          </a:p>
          <a:p>
            <a:r>
              <a:rPr lang="zh-CN" altLang="en-US" sz="1800" dirty="0" smtClean="0"/>
              <a:t>压缩选项效果对比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32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9"/>
              <a:ext cx="387392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637899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0" name="媒体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799" y="980192"/>
            <a:ext cx="6799471" cy="38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981486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0009" y="640351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8" y="958632"/>
            <a:ext cx="3556611" cy="1806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19" y="958632"/>
            <a:ext cx="4491908" cy="3680386"/>
          </a:xfrm>
          <a:prstGeom prst="rect">
            <a:avLst/>
          </a:prstGeom>
        </p:spPr>
      </p:pic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60943"/>
              </p:ext>
            </p:extLst>
          </p:nvPr>
        </p:nvGraphicFramePr>
        <p:xfrm>
          <a:off x="840009" y="2903386"/>
          <a:ext cx="3556611" cy="14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37">
                  <a:extLst>
                    <a:ext uri="{9D8B030D-6E8A-4147-A177-3AD203B41FA5}">
                      <a16:colId xmlns:a16="http://schemas.microsoft.com/office/drawing/2014/main" val="3555906086"/>
                    </a:ext>
                  </a:extLst>
                </a:gridCol>
                <a:gridCol w="1185537">
                  <a:extLst>
                    <a:ext uri="{9D8B030D-6E8A-4147-A177-3AD203B41FA5}">
                      <a16:colId xmlns:a16="http://schemas.microsoft.com/office/drawing/2014/main" val="355940069"/>
                    </a:ext>
                  </a:extLst>
                </a:gridCol>
                <a:gridCol w="1185537">
                  <a:extLst>
                    <a:ext uri="{9D8B030D-6E8A-4147-A177-3AD203B41FA5}">
                      <a16:colId xmlns:a16="http://schemas.microsoft.com/office/drawing/2014/main" val="22036359"/>
                    </a:ext>
                  </a:extLst>
                </a:gridCol>
              </a:tblGrid>
              <a:tr h="4169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优化后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103359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CSS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386574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382419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92464668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302286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286294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2267460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文案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66134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57748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718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0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847041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82299" y="640351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" name="媒体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025" y="969916"/>
            <a:ext cx="7067643" cy="38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909782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0008" y="637462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810" y="983677"/>
            <a:ext cx="4287514" cy="3808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19" y="983677"/>
            <a:ext cx="3427662" cy="2364884"/>
          </a:xfrm>
          <a:prstGeom prst="rect">
            <a:avLst/>
          </a:prstGeom>
        </p:spPr>
      </p:pic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66685"/>
              </p:ext>
            </p:extLst>
          </p:nvPr>
        </p:nvGraphicFramePr>
        <p:xfrm>
          <a:off x="783920" y="3409765"/>
          <a:ext cx="342766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554">
                  <a:extLst>
                    <a:ext uri="{9D8B030D-6E8A-4147-A177-3AD203B41FA5}">
                      <a16:colId xmlns:a16="http://schemas.microsoft.com/office/drawing/2014/main" val="3555906086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355940069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22036359"/>
                    </a:ext>
                  </a:extLst>
                </a:gridCol>
              </a:tblGrid>
              <a:tr h="2805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优化后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103359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CSS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433985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426559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92464668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1608198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1463883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2267460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文案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120691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108046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718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6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38145"/>
              <a:ext cx="358396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压缩选项效果对比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5" y="1251780"/>
            <a:ext cx="3808058" cy="3448808"/>
          </a:xfrm>
          <a:prstGeom prst="rect">
            <a:avLst/>
          </a:prstGeom>
        </p:spPr>
      </p:pic>
      <p:sp>
        <p:nvSpPr>
          <p:cNvPr id="16" name="文本占位符 2"/>
          <p:cNvSpPr txBox="1">
            <a:spLocks/>
          </p:cNvSpPr>
          <p:nvPr/>
        </p:nvSpPr>
        <p:spPr>
          <a:xfrm>
            <a:off x="1915411" y="907442"/>
            <a:ext cx="1437746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启用压缩选项前</a:t>
            </a:r>
            <a:endParaRPr lang="zh-CN" altLang="en-US" sz="1400" dirty="0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5766598" y="907441"/>
            <a:ext cx="1458656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启用压缩选项后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52" y="1251780"/>
            <a:ext cx="3710348" cy="34234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83919" y="594208"/>
            <a:ext cx="4164858" cy="2919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压缩选项启用后</a:t>
            </a:r>
            <a:r>
              <a:rPr lang="en-US" altLang="zh-CN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,</a:t>
            </a: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会剔除文件中的空格</a:t>
            </a:r>
            <a:r>
              <a:rPr lang="en-US" altLang="zh-CN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,</a:t>
            </a: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换行和注释</a:t>
            </a:r>
            <a:endParaRPr lang="zh-CN" altLang="en-US" sz="1200" dirty="0" smtClean="0">
              <a:solidFill>
                <a:srgbClr val="4ACBD6">
                  <a:alpha val="80000"/>
                </a:srgb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61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8303" y="2170214"/>
            <a:ext cx="2879989" cy="380482"/>
          </a:xfrm>
        </p:spPr>
        <p:txBody>
          <a:bodyPr/>
          <a:lstStyle/>
          <a:p>
            <a:r>
              <a:rPr lang="en-US" altLang="zh-CN" sz="2400" dirty="0" smtClean="0"/>
              <a:t>PART 04: </a:t>
            </a:r>
            <a:r>
              <a:rPr lang="zh-CN" altLang="en-US" sz="2400" dirty="0" smtClean="0"/>
              <a:t>课题总结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90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29281" y="793838"/>
            <a:ext cx="7964629" cy="3513090"/>
          </a:xfrm>
        </p:spPr>
        <p:txBody>
          <a:bodyPr/>
          <a:lstStyle/>
          <a:p>
            <a:r>
              <a:rPr lang="en-US" altLang="zh-CN" sz="1400" b="1" dirty="0" smtClean="0"/>
              <a:t>1. </a:t>
            </a:r>
            <a:r>
              <a:rPr lang="zh-CN" altLang="en-US" sz="1400" b="1" dirty="0" smtClean="0"/>
              <a:t>问题与反思</a:t>
            </a:r>
            <a:endParaRPr lang="en-US" altLang="zh-CN" sz="1400" b="1" dirty="0" smtClean="0"/>
          </a:p>
          <a:p>
            <a:r>
              <a:rPr lang="en-US" altLang="zh-CN" dirty="0"/>
              <a:t> </a:t>
            </a:r>
            <a:r>
              <a:rPr lang="zh-CN" altLang="en-US" sz="1200" b="1" dirty="0" smtClean="0"/>
              <a:t>问题</a:t>
            </a:r>
            <a:r>
              <a:rPr lang="en-US" altLang="zh-CN" sz="1200" b="1" dirty="0" smtClean="0"/>
              <a:t>: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	1. </a:t>
            </a:r>
            <a:r>
              <a:rPr lang="zh-CN" altLang="en-US" dirty="0" smtClean="0"/>
              <a:t>未提前完善构思设计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导致开发初期走向歪路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没有充分准备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没有提前准备资料</a:t>
            </a:r>
            <a:r>
              <a:rPr lang="en-US" altLang="zh-CN" dirty="0" smtClean="0"/>
              <a:t>,</a:t>
            </a:r>
            <a:r>
              <a:rPr lang="zh-CN" altLang="en-US" dirty="0" smtClean="0"/>
              <a:t>开发过程中学习插件库用法浪费过多时间</a:t>
            </a:r>
            <a:endParaRPr lang="en-US" altLang="zh-CN" dirty="0" smtClean="0"/>
          </a:p>
          <a:p>
            <a:r>
              <a:rPr lang="en-US" altLang="zh-CN" dirty="0" smtClean="0"/>
              <a:t>	3. </a:t>
            </a:r>
            <a:r>
              <a:rPr lang="zh-CN" altLang="en-US" dirty="0" smtClean="0"/>
              <a:t>考虑不够完善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导致代码多次回工重做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 smtClean="0"/>
              <a:t>反思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遵循开发流程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完善设计之后再进行开发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充分的准备才能省心省力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3. </a:t>
            </a:r>
            <a:r>
              <a:rPr lang="zh-CN" altLang="en-US" dirty="0" smtClean="0"/>
              <a:t>三思而后行</a:t>
            </a:r>
            <a:endParaRPr lang="en-US" altLang="zh-CN" dirty="0" smtClean="0"/>
          </a:p>
          <a:p>
            <a:r>
              <a:rPr lang="en-US" altLang="zh-CN" sz="1400" b="1" dirty="0" smtClean="0"/>
              <a:t>2. </a:t>
            </a:r>
            <a:r>
              <a:rPr lang="zh-CN" altLang="en-US" sz="1400" b="1" dirty="0" smtClean="0"/>
              <a:t>总结与收获</a:t>
            </a:r>
            <a:endParaRPr lang="en-US" altLang="zh-CN" sz="1400" b="1" dirty="0" smtClean="0"/>
          </a:p>
          <a:p>
            <a:r>
              <a:rPr lang="zh-CN" altLang="en-US" sz="1200" b="1" dirty="0" smtClean="0"/>
              <a:t>总结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sz="1400" b="1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从目前的实验结果来看</a:t>
            </a:r>
            <a:r>
              <a:rPr lang="en-US" altLang="zh-CN" dirty="0" smtClean="0"/>
              <a:t>,</a:t>
            </a:r>
            <a:r>
              <a:rPr lang="zh-CN" altLang="en-US" dirty="0" smtClean="0"/>
              <a:t>课题圆满完成</a:t>
            </a:r>
            <a:r>
              <a:rPr lang="en-US" altLang="zh-CN" dirty="0" smtClean="0"/>
              <a:t>.</a:t>
            </a:r>
            <a:r>
              <a:rPr lang="zh-CN" altLang="en-US" dirty="0" smtClean="0"/>
              <a:t>但是仍然需要不断改进</a:t>
            </a:r>
            <a:r>
              <a:rPr lang="en-US" altLang="zh-CN" dirty="0" smtClean="0"/>
              <a:t>.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通过自定义设置可以优化大部分项目并且保证稳定性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/>
              <a:t>收获</a:t>
            </a:r>
            <a:r>
              <a:rPr lang="en-US" altLang="zh-CN" sz="1200" b="1" dirty="0" smtClean="0"/>
              <a:t>:</a:t>
            </a:r>
            <a:endParaRPr lang="en-US" altLang="zh-CN" sz="1200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学到了新知识</a:t>
            </a:r>
            <a:r>
              <a:rPr lang="en-US" altLang="zh-CN" dirty="0" smtClean="0"/>
              <a:t>,</a:t>
            </a:r>
            <a:r>
              <a:rPr lang="zh-CN" altLang="en-US" dirty="0"/>
              <a:t>了解</a:t>
            </a:r>
            <a:r>
              <a:rPr lang="zh-CN" altLang="en-US" dirty="0" smtClean="0"/>
              <a:t>了</a:t>
            </a:r>
            <a:r>
              <a:rPr lang="en-US" altLang="zh-CN" dirty="0" err="1" smtClean="0"/>
              <a:t>gulp,Uglify</a:t>
            </a:r>
            <a:r>
              <a:rPr lang="en-US" altLang="zh-CN" dirty="0" smtClean="0"/>
              <a:t>-JS</a:t>
            </a:r>
            <a:r>
              <a:rPr lang="zh-CN" altLang="en-US" dirty="0" smtClean="0"/>
              <a:t>的用法</a:t>
            </a:r>
            <a:endParaRPr lang="en-US" altLang="zh-CN" dirty="0"/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更加了解</a:t>
            </a:r>
            <a:r>
              <a:rPr lang="en-US" altLang="zh-CN" dirty="0" smtClean="0"/>
              <a:t>SU</a:t>
            </a:r>
            <a:r>
              <a:rPr lang="zh-CN" altLang="en-US" dirty="0" smtClean="0"/>
              <a:t>框架的用法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对于以后参与实际的项目开发具有很大的帮助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51564" y="138145"/>
              <a:ext cx="267143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09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17648" y="1655276"/>
            <a:ext cx="1551775" cy="1543166"/>
            <a:chOff x="1512226" y="1948265"/>
            <a:chExt cx="2608126" cy="2608126"/>
          </a:xfrm>
          <a:solidFill>
            <a:srgbClr val="4ACBD6"/>
          </a:solidFill>
        </p:grpSpPr>
        <p:grpSp>
          <p:nvGrpSpPr>
            <p:cNvPr id="7" name="组合 6"/>
            <p:cNvGrpSpPr/>
            <p:nvPr/>
          </p:nvGrpSpPr>
          <p:grpSpPr>
            <a:xfrm>
              <a:off x="1512226" y="1948265"/>
              <a:ext cx="2608126" cy="2608126"/>
              <a:chOff x="475814" y="349984"/>
              <a:chExt cx="1821716" cy="1821716"/>
            </a:xfrm>
            <a:grpFill/>
          </p:grpSpPr>
          <p:sp>
            <p:nvSpPr>
              <p:cNvPr id="11" name="椭圆 10"/>
              <p:cNvSpPr/>
              <p:nvPr/>
            </p:nvSpPr>
            <p:spPr>
              <a:xfrm>
                <a:off x="475814" y="349984"/>
                <a:ext cx="1821716" cy="1821716"/>
              </a:xfrm>
              <a:prstGeom prst="ellipse">
                <a:avLst/>
              </a:prstGeom>
              <a:grpFill/>
              <a:ln w="22225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92100" dist="139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584986" y="459157"/>
                <a:ext cx="1603371" cy="1603370"/>
                <a:chOff x="2706461" y="2004333"/>
                <a:chExt cx="2228850" cy="2228850"/>
              </a:xfrm>
              <a:grpFill/>
              <a:effectLst/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2706461" y="2004333"/>
                  <a:ext cx="2228850" cy="222885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819402" y="2117274"/>
                  <a:ext cx="2002968" cy="2002968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977244" y="2275116"/>
                  <a:ext cx="1687284" cy="1687284"/>
                </a:xfrm>
                <a:prstGeom prst="ellipse">
                  <a:avLst/>
                </a:prstGeom>
                <a:grp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innerShdw blurRad="177800" dist="762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2044694" y="2767361"/>
              <a:ext cx="1600263" cy="1072210"/>
              <a:chOff x="3512094" y="-880147"/>
              <a:chExt cx="2619299" cy="1754985"/>
            </a:xfrm>
            <a:grpFill/>
          </p:grpSpPr>
          <p:sp>
            <p:nvSpPr>
              <p:cNvPr id="9" name="文本框 8"/>
              <p:cNvSpPr txBox="1"/>
              <p:nvPr/>
            </p:nvSpPr>
            <p:spPr>
              <a:xfrm>
                <a:off x="3531283" y="-880147"/>
                <a:ext cx="2580434" cy="117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  录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512094" y="63897"/>
                <a:ext cx="2619299" cy="81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CONTENTS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574263" y="935026"/>
            <a:ext cx="3399259" cy="653195"/>
            <a:chOff x="4385985" y="949005"/>
            <a:chExt cx="5713258" cy="1103972"/>
          </a:xfrm>
        </p:grpSpPr>
        <p:sp>
          <p:nvSpPr>
            <p:cNvPr id="17" name="圆角矩形 16"/>
            <p:cNvSpPr/>
            <p:nvPr/>
          </p:nvSpPr>
          <p:spPr>
            <a:xfrm>
              <a:off x="5047269" y="1193780"/>
              <a:ext cx="5051974" cy="647226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90085" y="1208603"/>
              <a:ext cx="4308971" cy="605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01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课题需求分析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85985" y="949005"/>
              <a:ext cx="1280311" cy="1103972"/>
              <a:chOff x="540674" y="2478267"/>
              <a:chExt cx="1205922" cy="1039829"/>
            </a:xfrm>
          </p:grpSpPr>
          <p:sp>
            <p:nvSpPr>
              <p:cNvPr id="29" name="六边形 28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 cap="flat" cmpd="sng" algn="ctr">
                <a:gradFill>
                  <a:gsLst>
                    <a:gs pos="89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lin ang="7200000" scaled="0"/>
                </a:gradFill>
                <a:prstDash val="solid"/>
                <a:miter lim="800000"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六边形 2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4ACBD6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36506" y="1267420"/>
              <a:ext cx="479630" cy="449916"/>
              <a:chOff x="3108756" y="2110160"/>
              <a:chExt cx="745081" cy="698920"/>
            </a:xfrm>
            <a:solidFill>
              <a:sysClr val="window" lastClr="FFFFFF"/>
            </a:solidFill>
          </p:grpSpPr>
          <p:sp>
            <p:nvSpPr>
              <p:cNvPr id="21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575164" y="1715950"/>
            <a:ext cx="3475487" cy="653195"/>
            <a:chOff x="4257869" y="2221099"/>
            <a:chExt cx="5841381" cy="1103973"/>
          </a:xfrm>
        </p:grpSpPr>
        <p:sp>
          <p:nvSpPr>
            <p:cNvPr id="32" name="圆角矩形 31"/>
            <p:cNvSpPr/>
            <p:nvPr/>
          </p:nvSpPr>
          <p:spPr>
            <a:xfrm>
              <a:off x="4920851" y="2469625"/>
              <a:ext cx="5051977" cy="647227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663666" y="2489731"/>
              <a:ext cx="4435584" cy="572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02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课题实现过程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>
              <a:off x="4257869" y="2221099"/>
              <a:ext cx="1280312" cy="1103973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六边形 34"/>
            <p:cNvSpPr/>
            <p:nvPr/>
          </p:nvSpPr>
          <p:spPr>
            <a:xfrm>
              <a:off x="4387503" y="2346526"/>
              <a:ext cx="1021045" cy="880416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4791034" y="2589642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3967712" y="2659103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438" y="2681177"/>
            <a:ext cx="25744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03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课题结果展示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9" name="六边形 38"/>
          <p:cNvSpPr/>
          <p:nvPr/>
        </p:nvSpPr>
        <p:spPr>
          <a:xfrm>
            <a:off x="3574263" y="2527579"/>
            <a:ext cx="761756" cy="653195"/>
          </a:xfrm>
          <a:prstGeom prst="hexagon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  <a:miter lim="800000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六边形 39"/>
          <p:cNvSpPr/>
          <p:nvPr/>
        </p:nvSpPr>
        <p:spPr>
          <a:xfrm>
            <a:off x="3651392" y="2601791"/>
            <a:ext cx="607498" cy="520921"/>
          </a:xfrm>
          <a:prstGeom prst="hexagon">
            <a:avLst/>
          </a:prstGeom>
          <a:solidFill>
            <a:srgbClr val="4ACBD6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583"/>
          <p:cNvSpPr>
            <a:spLocks/>
          </p:cNvSpPr>
          <p:nvPr/>
        </p:nvSpPr>
        <p:spPr bwMode="auto">
          <a:xfrm>
            <a:off x="3844262" y="2754686"/>
            <a:ext cx="228322" cy="87470"/>
          </a:xfrm>
          <a:custGeom>
            <a:avLst/>
            <a:gdLst>
              <a:gd name="T0" fmla="*/ 924 w 1111"/>
              <a:gd name="T1" fmla="*/ 0 h 428"/>
              <a:gd name="T2" fmla="*/ 958 w 1111"/>
              <a:gd name="T3" fmla="*/ 55 h 428"/>
              <a:gd name="T4" fmla="*/ 542 w 1111"/>
              <a:gd name="T5" fmla="*/ 281 h 428"/>
              <a:gd name="T6" fmla="*/ 0 w 1111"/>
              <a:gd name="T7" fmla="*/ 355 h 428"/>
              <a:gd name="T8" fmla="*/ 3 w 1111"/>
              <a:gd name="T9" fmla="*/ 428 h 428"/>
              <a:gd name="T10" fmla="*/ 570 w 1111"/>
              <a:gd name="T11" fmla="*/ 355 h 428"/>
              <a:gd name="T12" fmla="*/ 986 w 1111"/>
              <a:gd name="T13" fmla="*/ 121 h 428"/>
              <a:gd name="T14" fmla="*/ 1021 w 1111"/>
              <a:gd name="T15" fmla="*/ 184 h 428"/>
              <a:gd name="T16" fmla="*/ 1111 w 1111"/>
              <a:gd name="T17" fmla="*/ 0 h 428"/>
              <a:gd name="T18" fmla="*/ 924 w 1111"/>
              <a:gd name="T19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1" h="428">
                <a:moveTo>
                  <a:pt x="924" y="0"/>
                </a:moveTo>
                <a:lnTo>
                  <a:pt x="958" y="55"/>
                </a:lnTo>
                <a:lnTo>
                  <a:pt x="542" y="281"/>
                </a:lnTo>
                <a:lnTo>
                  <a:pt x="0" y="355"/>
                </a:lnTo>
                <a:lnTo>
                  <a:pt x="3" y="428"/>
                </a:lnTo>
                <a:lnTo>
                  <a:pt x="570" y="355"/>
                </a:lnTo>
                <a:lnTo>
                  <a:pt x="986" y="121"/>
                </a:lnTo>
                <a:lnTo>
                  <a:pt x="1021" y="184"/>
                </a:lnTo>
                <a:lnTo>
                  <a:pt x="1111" y="0"/>
                </a:lnTo>
                <a:lnTo>
                  <a:pt x="924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reeform 584"/>
          <p:cNvSpPr>
            <a:spLocks/>
          </p:cNvSpPr>
          <p:nvPr/>
        </p:nvSpPr>
        <p:spPr bwMode="auto">
          <a:xfrm>
            <a:off x="3989968" y="2798217"/>
            <a:ext cx="59392" cy="144898"/>
          </a:xfrm>
          <a:custGeom>
            <a:avLst/>
            <a:gdLst>
              <a:gd name="T0" fmla="*/ 0 w 289"/>
              <a:gd name="T1" fmla="*/ 709 h 709"/>
              <a:gd name="T2" fmla="*/ 289 w 289"/>
              <a:gd name="T3" fmla="*/ 709 h 709"/>
              <a:gd name="T4" fmla="*/ 289 w 289"/>
              <a:gd name="T5" fmla="*/ 0 h 709"/>
              <a:gd name="T6" fmla="*/ 0 w 289"/>
              <a:gd name="T7" fmla="*/ 161 h 709"/>
              <a:gd name="T8" fmla="*/ 0 w 289"/>
              <a:gd name="T9" fmla="*/ 709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" h="709">
                <a:moveTo>
                  <a:pt x="0" y="709"/>
                </a:moveTo>
                <a:lnTo>
                  <a:pt x="289" y="709"/>
                </a:lnTo>
                <a:lnTo>
                  <a:pt x="289" y="0"/>
                </a:lnTo>
                <a:lnTo>
                  <a:pt x="0" y="161"/>
                </a:lnTo>
                <a:lnTo>
                  <a:pt x="0" y="70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reeform 585"/>
          <p:cNvSpPr>
            <a:spLocks/>
          </p:cNvSpPr>
          <p:nvPr/>
        </p:nvSpPr>
        <p:spPr bwMode="auto">
          <a:xfrm>
            <a:off x="3918246" y="2836843"/>
            <a:ext cx="51377" cy="106272"/>
          </a:xfrm>
          <a:custGeom>
            <a:avLst/>
            <a:gdLst>
              <a:gd name="T0" fmla="*/ 0 w 250"/>
              <a:gd name="T1" fmla="*/ 520 h 520"/>
              <a:gd name="T2" fmla="*/ 250 w 250"/>
              <a:gd name="T3" fmla="*/ 520 h 520"/>
              <a:gd name="T4" fmla="*/ 250 w 250"/>
              <a:gd name="T5" fmla="*/ 0 h 520"/>
              <a:gd name="T6" fmla="*/ 0 w 250"/>
              <a:gd name="T7" fmla="*/ 42 h 520"/>
              <a:gd name="T8" fmla="*/ 0 w 250"/>
              <a:gd name="T9" fmla="*/ 52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20">
                <a:moveTo>
                  <a:pt x="0" y="520"/>
                </a:moveTo>
                <a:lnTo>
                  <a:pt x="250" y="520"/>
                </a:lnTo>
                <a:lnTo>
                  <a:pt x="250" y="0"/>
                </a:lnTo>
                <a:lnTo>
                  <a:pt x="0" y="42"/>
                </a:lnTo>
                <a:lnTo>
                  <a:pt x="0" y="52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reeform 586"/>
          <p:cNvSpPr>
            <a:spLocks/>
          </p:cNvSpPr>
          <p:nvPr/>
        </p:nvSpPr>
        <p:spPr bwMode="auto">
          <a:xfrm>
            <a:off x="3844262" y="2848492"/>
            <a:ext cx="54049" cy="94624"/>
          </a:xfrm>
          <a:custGeom>
            <a:avLst/>
            <a:gdLst>
              <a:gd name="T0" fmla="*/ 0 w 263"/>
              <a:gd name="T1" fmla="*/ 463 h 463"/>
              <a:gd name="T2" fmla="*/ 263 w 263"/>
              <a:gd name="T3" fmla="*/ 463 h 463"/>
              <a:gd name="T4" fmla="*/ 263 w 263"/>
              <a:gd name="T5" fmla="*/ 0 h 463"/>
              <a:gd name="T6" fmla="*/ 0 w 263"/>
              <a:gd name="T7" fmla="*/ 30 h 463"/>
              <a:gd name="T8" fmla="*/ 0 w 263"/>
              <a:gd name="T9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463">
                <a:moveTo>
                  <a:pt x="0" y="463"/>
                </a:moveTo>
                <a:lnTo>
                  <a:pt x="263" y="463"/>
                </a:lnTo>
                <a:lnTo>
                  <a:pt x="263" y="0"/>
                </a:lnTo>
                <a:lnTo>
                  <a:pt x="0" y="30"/>
                </a:lnTo>
                <a:lnTo>
                  <a:pt x="0" y="46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967712" y="3492541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47038" y="3500883"/>
            <a:ext cx="25668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04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课题总结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74263" y="3339208"/>
            <a:ext cx="761756" cy="653195"/>
            <a:chOff x="540674" y="2465412"/>
            <a:chExt cx="1205922" cy="1039829"/>
          </a:xfrm>
        </p:grpSpPr>
        <p:sp>
          <p:nvSpPr>
            <p:cNvPr id="48" name="六边形 47"/>
            <p:cNvSpPr/>
            <p:nvPr/>
          </p:nvSpPr>
          <p:spPr>
            <a:xfrm>
              <a:off x="540674" y="2465412"/>
              <a:ext cx="1205922" cy="1039829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六边形 48"/>
            <p:cNvSpPr/>
            <p:nvPr/>
          </p:nvSpPr>
          <p:spPr>
            <a:xfrm>
              <a:off x="662776" y="2583551"/>
              <a:ext cx="961719" cy="829261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05832" y="3576027"/>
            <a:ext cx="273549" cy="213416"/>
            <a:chOff x="4172643" y="3997027"/>
            <a:chExt cx="736426" cy="577745"/>
          </a:xfrm>
          <a:solidFill>
            <a:sysClr val="window" lastClr="FFFFFF"/>
          </a:solidFill>
        </p:grpSpPr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409944" y="4129742"/>
              <a:ext cx="499125" cy="385885"/>
            </a:xfrm>
            <a:custGeom>
              <a:avLst/>
              <a:gdLst>
                <a:gd name="T0" fmla="*/ 272 w 293"/>
                <a:gd name="T1" fmla="*/ 48 h 226"/>
                <a:gd name="T2" fmla="*/ 255 w 293"/>
                <a:gd name="T3" fmla="*/ 46 h 226"/>
                <a:gd name="T4" fmla="*/ 96 w 293"/>
                <a:gd name="T5" fmla="*/ 46 h 226"/>
                <a:gd name="T6" fmla="*/ 96 w 293"/>
                <a:gd name="T7" fmla="*/ 0 h 226"/>
                <a:gd name="T8" fmla="*/ 89 w 293"/>
                <a:gd name="T9" fmla="*/ 0 h 226"/>
                <a:gd name="T10" fmla="*/ 73 w 293"/>
                <a:gd name="T11" fmla="*/ 0 h 226"/>
                <a:gd name="T12" fmla="*/ 23 w 293"/>
                <a:gd name="T13" fmla="*/ 0 h 226"/>
                <a:gd name="T14" fmla="*/ 2 w 293"/>
                <a:gd name="T15" fmla="*/ 25 h 226"/>
                <a:gd name="T16" fmla="*/ 2 w 293"/>
                <a:gd name="T17" fmla="*/ 38 h 226"/>
                <a:gd name="T18" fmla="*/ 89 w 293"/>
                <a:gd name="T19" fmla="*/ 155 h 226"/>
                <a:gd name="T20" fmla="*/ 66 w 293"/>
                <a:gd name="T21" fmla="*/ 226 h 226"/>
                <a:gd name="T22" fmla="*/ 96 w 293"/>
                <a:gd name="T23" fmla="*/ 226 h 226"/>
                <a:gd name="T24" fmla="*/ 255 w 293"/>
                <a:gd name="T25" fmla="*/ 226 h 226"/>
                <a:gd name="T26" fmla="*/ 293 w 293"/>
                <a:gd name="T27" fmla="*/ 201 h 226"/>
                <a:gd name="T28" fmla="*/ 293 w 293"/>
                <a:gd name="T29" fmla="*/ 74 h 226"/>
                <a:gd name="T30" fmla="*/ 272 w 293"/>
                <a:gd name="T31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26">
                  <a:moveTo>
                    <a:pt x="272" y="48"/>
                  </a:moveTo>
                  <a:cubicBezTo>
                    <a:pt x="263" y="46"/>
                    <a:pt x="255" y="46"/>
                    <a:pt x="255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3" y="0"/>
                    <a:pt x="73" y="0"/>
                  </a:cubicBezTo>
                  <a:cubicBezTo>
                    <a:pt x="59" y="0"/>
                    <a:pt x="37" y="0"/>
                    <a:pt x="23" y="0"/>
                  </a:cubicBezTo>
                  <a:cubicBezTo>
                    <a:pt x="0" y="0"/>
                    <a:pt x="2" y="25"/>
                    <a:pt x="2" y="25"/>
                  </a:cubicBezTo>
                  <a:cubicBezTo>
                    <a:pt x="2" y="25"/>
                    <a:pt x="2" y="30"/>
                    <a:pt x="2" y="38"/>
                  </a:cubicBezTo>
                  <a:cubicBezTo>
                    <a:pt x="52" y="53"/>
                    <a:pt x="89" y="100"/>
                    <a:pt x="89" y="155"/>
                  </a:cubicBezTo>
                  <a:cubicBezTo>
                    <a:pt x="89" y="182"/>
                    <a:pt x="80" y="206"/>
                    <a:pt x="66" y="226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96" y="226"/>
                    <a:pt x="219" y="226"/>
                    <a:pt x="255" y="226"/>
                  </a:cubicBezTo>
                  <a:cubicBezTo>
                    <a:pt x="292" y="226"/>
                    <a:pt x="293" y="201"/>
                    <a:pt x="293" y="201"/>
                  </a:cubicBezTo>
                  <a:cubicBezTo>
                    <a:pt x="293" y="74"/>
                    <a:pt x="293" y="74"/>
                    <a:pt x="293" y="74"/>
                  </a:cubicBezTo>
                  <a:cubicBezTo>
                    <a:pt x="293" y="58"/>
                    <a:pt x="282" y="51"/>
                    <a:pt x="27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534004" y="3997027"/>
              <a:ext cx="339001" cy="188975"/>
            </a:xfrm>
            <a:custGeom>
              <a:avLst/>
              <a:gdLst>
                <a:gd name="T0" fmla="*/ 83 w 470"/>
                <a:gd name="T1" fmla="*/ 262 h 262"/>
                <a:gd name="T2" fmla="*/ 397 w 470"/>
                <a:gd name="T3" fmla="*/ 262 h 262"/>
                <a:gd name="T4" fmla="*/ 470 w 470"/>
                <a:gd name="T5" fmla="*/ 262 h 262"/>
                <a:gd name="T6" fmla="*/ 470 w 470"/>
                <a:gd name="T7" fmla="*/ 0 h 262"/>
                <a:gd name="T8" fmla="*/ 0 w 470"/>
                <a:gd name="T9" fmla="*/ 0 h 262"/>
                <a:gd name="T10" fmla="*/ 0 w 470"/>
                <a:gd name="T11" fmla="*/ 158 h 262"/>
                <a:gd name="T12" fmla="*/ 83 w 470"/>
                <a:gd name="T13" fmla="*/ 158 h 262"/>
                <a:gd name="T14" fmla="*/ 83 w 470"/>
                <a:gd name="T15" fmla="*/ 262 h 262"/>
                <a:gd name="T16" fmla="*/ 123 w 470"/>
                <a:gd name="T17" fmla="*/ 83 h 262"/>
                <a:gd name="T18" fmla="*/ 362 w 470"/>
                <a:gd name="T19" fmla="*/ 83 h 262"/>
                <a:gd name="T20" fmla="*/ 362 w 470"/>
                <a:gd name="T21" fmla="*/ 102 h 262"/>
                <a:gd name="T22" fmla="*/ 123 w 470"/>
                <a:gd name="T23" fmla="*/ 102 h 262"/>
                <a:gd name="T24" fmla="*/ 123 w 470"/>
                <a:gd name="T25" fmla="*/ 83 h 262"/>
                <a:gd name="T26" fmla="*/ 121 w 470"/>
                <a:gd name="T27" fmla="*/ 140 h 262"/>
                <a:gd name="T28" fmla="*/ 362 w 470"/>
                <a:gd name="T29" fmla="*/ 140 h 262"/>
                <a:gd name="T30" fmla="*/ 362 w 470"/>
                <a:gd name="T31" fmla="*/ 158 h 262"/>
                <a:gd name="T32" fmla="*/ 121 w 470"/>
                <a:gd name="T33" fmla="*/ 158 h 262"/>
                <a:gd name="T34" fmla="*/ 121 w 470"/>
                <a:gd name="T35" fmla="*/ 140 h 262"/>
                <a:gd name="T36" fmla="*/ 121 w 470"/>
                <a:gd name="T37" fmla="*/ 196 h 262"/>
                <a:gd name="T38" fmla="*/ 362 w 470"/>
                <a:gd name="T39" fmla="*/ 196 h 262"/>
                <a:gd name="T40" fmla="*/ 362 w 470"/>
                <a:gd name="T41" fmla="*/ 215 h 262"/>
                <a:gd name="T42" fmla="*/ 121 w 470"/>
                <a:gd name="T43" fmla="*/ 215 h 262"/>
                <a:gd name="T44" fmla="*/ 121 w 470"/>
                <a:gd name="T45" fmla="*/ 19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" h="262">
                  <a:moveTo>
                    <a:pt x="83" y="262"/>
                  </a:moveTo>
                  <a:lnTo>
                    <a:pt x="397" y="262"/>
                  </a:lnTo>
                  <a:lnTo>
                    <a:pt x="470" y="262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83" y="158"/>
                  </a:lnTo>
                  <a:lnTo>
                    <a:pt x="83" y="262"/>
                  </a:lnTo>
                  <a:close/>
                  <a:moveTo>
                    <a:pt x="123" y="83"/>
                  </a:moveTo>
                  <a:lnTo>
                    <a:pt x="362" y="83"/>
                  </a:lnTo>
                  <a:lnTo>
                    <a:pt x="362" y="102"/>
                  </a:lnTo>
                  <a:lnTo>
                    <a:pt x="123" y="102"/>
                  </a:lnTo>
                  <a:lnTo>
                    <a:pt x="123" y="83"/>
                  </a:lnTo>
                  <a:close/>
                  <a:moveTo>
                    <a:pt x="121" y="140"/>
                  </a:moveTo>
                  <a:lnTo>
                    <a:pt x="362" y="140"/>
                  </a:lnTo>
                  <a:lnTo>
                    <a:pt x="362" y="158"/>
                  </a:lnTo>
                  <a:lnTo>
                    <a:pt x="121" y="158"/>
                  </a:lnTo>
                  <a:lnTo>
                    <a:pt x="121" y="140"/>
                  </a:lnTo>
                  <a:close/>
                  <a:moveTo>
                    <a:pt x="121" y="196"/>
                  </a:moveTo>
                  <a:lnTo>
                    <a:pt x="362" y="196"/>
                  </a:lnTo>
                  <a:lnTo>
                    <a:pt x="362" y="215"/>
                  </a:lnTo>
                  <a:lnTo>
                    <a:pt x="121" y="215"/>
                  </a:lnTo>
                  <a:lnTo>
                    <a:pt x="121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4172643" y="4213411"/>
              <a:ext cx="361361" cy="361361"/>
            </a:xfrm>
            <a:custGeom>
              <a:avLst/>
              <a:gdLst>
                <a:gd name="T0" fmla="*/ 141 w 212"/>
                <a:gd name="T1" fmla="*/ 6 h 212"/>
                <a:gd name="T2" fmla="*/ 106 w 212"/>
                <a:gd name="T3" fmla="*/ 0 h 212"/>
                <a:gd name="T4" fmla="*/ 0 w 212"/>
                <a:gd name="T5" fmla="*/ 106 h 212"/>
                <a:gd name="T6" fmla="*/ 106 w 212"/>
                <a:gd name="T7" fmla="*/ 212 h 212"/>
                <a:gd name="T8" fmla="*/ 185 w 212"/>
                <a:gd name="T9" fmla="*/ 177 h 212"/>
                <a:gd name="T10" fmla="*/ 212 w 212"/>
                <a:gd name="T11" fmla="*/ 106 h 212"/>
                <a:gd name="T12" fmla="*/ 141 w 212"/>
                <a:gd name="T13" fmla="*/ 6 h 212"/>
                <a:gd name="T14" fmla="*/ 106 w 212"/>
                <a:gd name="T15" fmla="*/ 178 h 212"/>
                <a:gd name="T16" fmla="*/ 34 w 212"/>
                <a:gd name="T17" fmla="*/ 106 h 212"/>
                <a:gd name="T18" fmla="*/ 106 w 212"/>
                <a:gd name="T19" fmla="*/ 34 h 212"/>
                <a:gd name="T20" fmla="*/ 141 w 212"/>
                <a:gd name="T21" fmla="*/ 43 h 212"/>
                <a:gd name="T22" fmla="*/ 178 w 212"/>
                <a:gd name="T23" fmla="*/ 106 h 212"/>
                <a:gd name="T24" fmla="*/ 147 w 212"/>
                <a:gd name="T25" fmla="*/ 165 h 212"/>
                <a:gd name="T26" fmla="*/ 106 w 212"/>
                <a:gd name="T27" fmla="*/ 17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212">
                  <a:moveTo>
                    <a:pt x="141" y="6"/>
                  </a:moveTo>
                  <a:cubicBezTo>
                    <a:pt x="130" y="2"/>
                    <a:pt x="118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37" y="212"/>
                    <a:pt x="165" y="199"/>
                    <a:pt x="185" y="177"/>
                  </a:cubicBezTo>
                  <a:cubicBezTo>
                    <a:pt x="202" y="159"/>
                    <a:pt x="212" y="133"/>
                    <a:pt x="212" y="106"/>
                  </a:cubicBezTo>
                  <a:cubicBezTo>
                    <a:pt x="212" y="60"/>
                    <a:pt x="182" y="20"/>
                    <a:pt x="141" y="6"/>
                  </a:cubicBezTo>
                  <a:close/>
                  <a:moveTo>
                    <a:pt x="106" y="178"/>
                  </a:moveTo>
                  <a:cubicBezTo>
                    <a:pt x="66" y="178"/>
                    <a:pt x="34" y="146"/>
                    <a:pt x="34" y="106"/>
                  </a:cubicBezTo>
                  <a:cubicBezTo>
                    <a:pt x="34" y="66"/>
                    <a:pt x="66" y="34"/>
                    <a:pt x="106" y="34"/>
                  </a:cubicBezTo>
                  <a:cubicBezTo>
                    <a:pt x="119" y="34"/>
                    <a:pt x="131" y="38"/>
                    <a:pt x="141" y="43"/>
                  </a:cubicBezTo>
                  <a:cubicBezTo>
                    <a:pt x="163" y="56"/>
                    <a:pt x="178" y="79"/>
                    <a:pt x="178" y="106"/>
                  </a:cubicBezTo>
                  <a:cubicBezTo>
                    <a:pt x="178" y="130"/>
                    <a:pt x="166" y="152"/>
                    <a:pt x="147" y="165"/>
                  </a:cubicBezTo>
                  <a:cubicBezTo>
                    <a:pt x="136" y="173"/>
                    <a:pt x="121" y="178"/>
                    <a:pt x="106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4288769" y="4324488"/>
              <a:ext cx="83668" cy="102422"/>
            </a:xfrm>
            <a:custGeom>
              <a:avLst/>
              <a:gdLst>
                <a:gd name="T0" fmla="*/ 45 w 49"/>
                <a:gd name="T1" fmla="*/ 0 h 60"/>
                <a:gd name="T2" fmla="*/ 41 w 49"/>
                <a:gd name="T3" fmla="*/ 3 h 60"/>
                <a:gd name="T4" fmla="*/ 41 w 49"/>
                <a:gd name="T5" fmla="*/ 41 h 60"/>
                <a:gd name="T6" fmla="*/ 3 w 49"/>
                <a:gd name="T7" fmla="*/ 52 h 60"/>
                <a:gd name="T8" fmla="*/ 0 w 49"/>
                <a:gd name="T9" fmla="*/ 55 h 60"/>
                <a:gd name="T10" fmla="*/ 1 w 49"/>
                <a:gd name="T11" fmla="*/ 57 h 60"/>
                <a:gd name="T12" fmla="*/ 5 w 49"/>
                <a:gd name="T13" fmla="*/ 60 h 60"/>
                <a:gd name="T14" fmla="*/ 43 w 49"/>
                <a:gd name="T15" fmla="*/ 50 h 60"/>
                <a:gd name="T16" fmla="*/ 47 w 49"/>
                <a:gd name="T17" fmla="*/ 49 h 60"/>
                <a:gd name="T18" fmla="*/ 49 w 49"/>
                <a:gd name="T19" fmla="*/ 45 h 60"/>
                <a:gd name="T20" fmla="*/ 49 w 49"/>
                <a:gd name="T21" fmla="*/ 3 h 60"/>
                <a:gd name="T22" fmla="*/ 48 w 49"/>
                <a:gd name="T23" fmla="*/ 1 h 60"/>
                <a:gd name="T24" fmla="*/ 45 w 49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60">
                  <a:moveTo>
                    <a:pt x="45" y="0"/>
                  </a:moveTo>
                  <a:cubicBezTo>
                    <a:pt x="43" y="0"/>
                    <a:pt x="41" y="1"/>
                    <a:pt x="41" y="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2"/>
                    <a:pt x="0" y="53"/>
                    <a:pt x="0" y="55"/>
                  </a:cubicBezTo>
                  <a:cubicBezTo>
                    <a:pt x="0" y="56"/>
                    <a:pt x="0" y="56"/>
                    <a:pt x="1" y="57"/>
                  </a:cubicBezTo>
                  <a:cubicBezTo>
                    <a:pt x="1" y="59"/>
                    <a:pt x="3" y="60"/>
                    <a:pt x="5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8"/>
                    <a:pt x="49" y="47"/>
                    <a:pt x="49" y="4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7" y="0"/>
                    <a:pt x="46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2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1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01: </a:t>
            </a:r>
            <a:r>
              <a:rPr lang="zh-CN" altLang="en-US" sz="2400" dirty="0" smtClean="0"/>
              <a:t>课题需求分析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课题背景及内容</a:t>
            </a:r>
            <a:endParaRPr lang="en-US" altLang="zh-CN" sz="1800" dirty="0" smtClean="0"/>
          </a:p>
          <a:p>
            <a:r>
              <a:rPr lang="zh-CN" altLang="en-US" sz="1800" dirty="0" smtClean="0"/>
              <a:t>课题内容分析</a:t>
            </a:r>
            <a:endParaRPr lang="en-US" altLang="zh-CN" sz="1800" dirty="0" smtClean="0"/>
          </a:p>
          <a:p>
            <a:r>
              <a:rPr lang="zh-CN" altLang="en-US" sz="1800" dirty="0" smtClean="0"/>
              <a:t>冗余对象分析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76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1440671" y="1124526"/>
            <a:ext cx="1526758" cy="3162287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35751" y="1124526"/>
            <a:ext cx="2593999" cy="83718"/>
            <a:chOff x="3904783" y="1674310"/>
            <a:chExt cx="3519256" cy="109703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60890" y="2665471"/>
            <a:ext cx="1574514" cy="83718"/>
            <a:chOff x="5287909" y="1674310"/>
            <a:chExt cx="2136130" cy="109703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287909" y="1718973"/>
              <a:ext cx="2019671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2" name="椭圆 41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84332" y="882819"/>
            <a:ext cx="604378" cy="554576"/>
            <a:chOff x="3295850" y="2263220"/>
            <a:chExt cx="2643765" cy="2343151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3295850" y="2263220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Freeform 5"/>
          <p:cNvSpPr>
            <a:spLocks/>
          </p:cNvSpPr>
          <p:nvPr/>
        </p:nvSpPr>
        <p:spPr bwMode="auto">
          <a:xfrm rot="10800000">
            <a:off x="720981" y="1951015"/>
            <a:ext cx="1579164" cy="14490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63013" y="968238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01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56512" y="2403259"/>
            <a:ext cx="604378" cy="554576"/>
            <a:chOff x="3295850" y="2263222"/>
            <a:chExt cx="2643765" cy="2343151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5746" y="2475890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02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17223" y="3795070"/>
            <a:ext cx="604378" cy="554576"/>
            <a:chOff x="3295850" y="2263222"/>
            <a:chExt cx="2643765" cy="234315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6457" y="3882809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0208" y="24447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需求展示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50359" y="2277395"/>
            <a:ext cx="3393343" cy="1270123"/>
            <a:chOff x="7075182" y="1628001"/>
            <a:chExt cx="3906874" cy="1664356"/>
          </a:xfrm>
        </p:grpSpPr>
        <p:sp>
          <p:nvSpPr>
            <p:cNvPr id="33" name="矩形 32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课题内容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274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一个独立的工具，可以对不论新旧的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代码进行更进一步的代码冗余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清除，清除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内容包括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、多余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文案以及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JS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。开发者可以根据需求去配置所需清除内容。清除完成后生成一份报告提供开发者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检查。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50359" y="3730683"/>
            <a:ext cx="3423581" cy="644829"/>
            <a:chOff x="7091339" y="1744868"/>
            <a:chExt cx="4644743" cy="844977"/>
          </a:xfrm>
        </p:grpSpPr>
        <p:sp>
          <p:nvSpPr>
            <p:cNvPr id="31" name="矩形 30"/>
            <p:cNvSpPr/>
            <p:nvPr/>
          </p:nvSpPr>
          <p:spPr>
            <a:xfrm>
              <a:off x="7091339" y="1744868"/>
              <a:ext cx="1503207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指标要求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7"/>
            <p:cNvSpPr>
              <a:spLocks noChangeArrowheads="1"/>
            </p:cNvSpPr>
            <p:nvPr/>
          </p:nvSpPr>
          <p:spPr bwMode="auto">
            <a:xfrm>
              <a:off x="7091786" y="2208552"/>
              <a:ext cx="4644296" cy="3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实现相应工具，并且可以验证工具无误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99480" y="4030499"/>
            <a:ext cx="2593999" cy="83718"/>
            <a:chOff x="3904783" y="1674310"/>
            <a:chExt cx="3519256" cy="109703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30" name="椭圆 29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35405" y="730336"/>
            <a:ext cx="3393343" cy="1547060"/>
            <a:chOff x="7075182" y="1628001"/>
            <a:chExt cx="3906874" cy="2213021"/>
          </a:xfrm>
        </p:grpSpPr>
        <p:sp>
          <p:nvSpPr>
            <p:cNvPr id="27" name="矩形 26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8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目前维护的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时间跨度大，机型功能类似，会有很多代码直接在复用基础上添加功能，导致过多冗余，造成页面加载慢。并且各套代码使用不同构建，在原先基础上做修改过于繁杂。故而需要提供一个独立的工具可以供每套代码做精简工作。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11" name="文本框 10"/>
            <p:cNvSpPr txBox="1"/>
            <p:nvPr/>
          </p:nvSpPr>
          <p:spPr>
            <a:xfrm>
              <a:off x="951564" y="140408"/>
              <a:ext cx="3177076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课题背景及内容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59" name="组合 5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63" name="六边形 6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六边形 6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0" name="组合 5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61" name="六边形 6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六边形 6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8106" y="1034578"/>
            <a:ext cx="2471354" cy="3008506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zh-CN" altLang="en-US" sz="1800" dirty="0" smtClean="0"/>
              <a:t>对象分析</a:t>
            </a:r>
            <a:endParaRPr lang="en-US" altLang="zh-CN" sz="1800" dirty="0" smtClean="0"/>
          </a:p>
          <a:p>
            <a:endParaRPr lang="en-US" altLang="zh-CN" sz="1000" dirty="0" smtClean="0"/>
          </a:p>
          <a:p>
            <a:r>
              <a:rPr lang="zh-CN" altLang="en-US" sz="1600" dirty="0" smtClean="0"/>
              <a:t>根据对课题内容和项目的分析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400" dirty="0" smtClean="0"/>
              <a:t>1. </a:t>
            </a:r>
            <a:r>
              <a:rPr lang="zh-CN" altLang="en-US" sz="1400" dirty="0" smtClean="0"/>
              <a:t>优化对象</a:t>
            </a:r>
            <a:r>
              <a:rPr lang="en-US" altLang="zh-CN" sz="1400" dirty="0" smtClean="0"/>
              <a:t>: 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SU1.0</a:t>
            </a:r>
            <a:r>
              <a:rPr lang="zh-CN" altLang="en-US" sz="1200" dirty="0" smtClean="0"/>
              <a:t>项目</a:t>
            </a:r>
            <a:endParaRPr lang="en-US" altLang="zh-CN" sz="12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SU2.0</a:t>
            </a:r>
            <a:r>
              <a:rPr lang="zh-CN" altLang="en-US" sz="1200" dirty="0" smtClean="0"/>
              <a:t>项目</a:t>
            </a:r>
            <a:endParaRPr lang="en-US" altLang="zh-CN" sz="1200" dirty="0" smtClean="0"/>
          </a:p>
          <a:p>
            <a:r>
              <a:rPr lang="en-US" altLang="zh-CN" sz="1400" dirty="0" smtClean="0"/>
              <a:t>2. </a:t>
            </a:r>
            <a:r>
              <a:rPr lang="zh-CN" altLang="en-US" sz="1400" dirty="0" smtClean="0"/>
              <a:t>优化内容</a:t>
            </a:r>
            <a:r>
              <a:rPr lang="en-US" altLang="zh-CN" sz="1400" dirty="0" smtClean="0"/>
              <a:t>: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CSS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JS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200" dirty="0" smtClean="0"/>
              <a:t>文案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6228146" y="1034578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3"/>
            </a:pPr>
            <a:r>
              <a:rPr lang="zh-CN" altLang="en-US" sz="1800" dirty="0" smtClean="0"/>
              <a:t>可行性分析</a:t>
            </a:r>
            <a:endParaRPr lang="en-US" altLang="zh-CN" sz="1800" dirty="0" smtClean="0"/>
          </a:p>
          <a:p>
            <a:endParaRPr lang="zh-CN" altLang="en-US" sz="1000" dirty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</a:t>
            </a:r>
            <a:r>
              <a:rPr lang="zh-CN" altLang="en-US" sz="1400" dirty="0"/>
              <a:t>框架的使用方法是较为固定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优化内容固定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3. </a:t>
            </a:r>
            <a:r>
              <a:rPr lang="en-US" altLang="zh-CN" sz="1400" dirty="0"/>
              <a:t>L</a:t>
            </a:r>
            <a:r>
              <a:rPr lang="en-US" altLang="zh-CN" sz="1400" dirty="0" smtClean="0"/>
              <a:t>og</a:t>
            </a:r>
            <a:r>
              <a:rPr lang="zh-CN" altLang="en-US" sz="1400" dirty="0" smtClean="0"/>
              <a:t>配合自定义</a:t>
            </a:r>
            <a:r>
              <a:rPr lang="zh-CN" altLang="en-US" sz="1400" dirty="0"/>
              <a:t>配置项</a:t>
            </a:r>
            <a:r>
              <a:rPr lang="zh-CN" altLang="en-US" sz="1400" dirty="0" smtClean="0"/>
              <a:t>，能使项目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稳定性获得保障</a:t>
            </a:r>
            <a:endParaRPr lang="zh-CN" altLang="en-US" sz="1400" dirty="0"/>
          </a:p>
          <a:p>
            <a:endParaRPr lang="en-US" altLang="zh-CN" sz="1800" dirty="0" smtClean="0"/>
          </a:p>
          <a:p>
            <a:r>
              <a:rPr lang="zh-CN" altLang="en-US" sz="1400" dirty="0" smtClean="0"/>
              <a:t>综上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该</a:t>
            </a:r>
            <a:r>
              <a:rPr lang="zh-CN" altLang="en-US" sz="1400" dirty="0"/>
              <a:t>课题是可行的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3286086" y="1034835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2"/>
            </a:pPr>
            <a:r>
              <a:rPr lang="zh-CN" altLang="en-US" sz="1800" dirty="0"/>
              <a:t>自定义配置项</a:t>
            </a:r>
            <a:r>
              <a:rPr lang="zh-CN" altLang="en-US" sz="1800" dirty="0" smtClean="0"/>
              <a:t>分析</a:t>
            </a:r>
            <a:endParaRPr lang="en-US" altLang="zh-CN" sz="1800" dirty="0" smtClean="0"/>
          </a:p>
          <a:p>
            <a:endParaRPr lang="zh-CN" altLang="en-US" sz="1000" dirty="0"/>
          </a:p>
          <a:p>
            <a:r>
              <a:rPr lang="zh-CN" altLang="en-US" sz="1600" dirty="0" smtClean="0"/>
              <a:t>据分析整理大致为</a:t>
            </a:r>
            <a:r>
              <a:rPr lang="en-US" altLang="zh-CN" sz="1600" dirty="0" smtClean="0"/>
              <a:t>: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可</a:t>
            </a:r>
            <a:r>
              <a:rPr lang="zh-CN" altLang="en-US" sz="1400" dirty="0"/>
              <a:t>配置参与冗余清理的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用于</a:t>
            </a:r>
            <a:r>
              <a:rPr lang="zh-CN" altLang="en-US" sz="1400" dirty="0"/>
              <a:t>筛选冗余的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忽略</a:t>
            </a:r>
            <a:r>
              <a:rPr lang="zh-CN" altLang="en-US" sz="1400" dirty="0"/>
              <a:t>不处理的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4.</a:t>
            </a:r>
            <a:r>
              <a:rPr lang="zh-CN" altLang="en-US" sz="1400" dirty="0" smtClean="0"/>
              <a:t>白名单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忽略优化的关键词</a:t>
            </a:r>
            <a:r>
              <a:rPr lang="en-US" altLang="zh-CN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5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是否</a:t>
            </a:r>
            <a:r>
              <a:rPr lang="zh-CN" altLang="en-US" sz="1400" dirty="0"/>
              <a:t>需要对输出文件进行</a:t>
            </a:r>
            <a:r>
              <a:rPr lang="zh-CN" altLang="en-US" sz="1400" dirty="0" smtClean="0"/>
              <a:t>压缩</a:t>
            </a:r>
            <a:endParaRPr lang="en-US" altLang="zh-CN" sz="1400" dirty="0" smtClean="0"/>
          </a:p>
          <a:p>
            <a:endParaRPr lang="en-US" altLang="zh-CN" sz="14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19" name="文本框 18"/>
            <p:cNvSpPr txBox="1"/>
            <p:nvPr/>
          </p:nvSpPr>
          <p:spPr>
            <a:xfrm>
              <a:off x="949097" y="145151"/>
              <a:ext cx="2797768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26" name="六边形 25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7" name="六边形 26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组合 22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24" name="六边形 2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六边形 2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86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51564" y="116513"/>
              <a:ext cx="2795501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冗余对象分析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873188" y="889260"/>
            <a:ext cx="1992727" cy="3358945"/>
            <a:chOff x="700664" y="1052615"/>
            <a:chExt cx="1992727" cy="3358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20" name="同心圆 1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633315" y="2231689"/>
                <a:ext cx="59498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JS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2" name="TextBox 20"/>
            <p:cNvSpPr txBox="1"/>
            <p:nvPr/>
          </p:nvSpPr>
          <p:spPr>
            <a:xfrm>
              <a:off x="854394" y="2313573"/>
              <a:ext cx="1685265" cy="1760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SU1.0: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主要为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项目的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SU2.0: 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包含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1. 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model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模块数据对象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3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module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4. service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87927" y="889260"/>
            <a:ext cx="1992727" cy="3358945"/>
            <a:chOff x="700664" y="1052615"/>
            <a:chExt cx="1992727" cy="3358945"/>
          </a:xfrm>
        </p:grpSpPr>
        <p:grpSp>
          <p:nvGrpSpPr>
            <p:cNvPr id="25" name="组合 2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32653" y="1686501"/>
                  <a:ext cx="1596302" cy="159630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475008" y="2224284"/>
                <a:ext cx="95921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文案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6" name="TextBox 20"/>
            <p:cNvSpPr txBox="1"/>
            <p:nvPr/>
          </p:nvSpPr>
          <p:spPr>
            <a:xfrm>
              <a:off x="854394" y="2313573"/>
              <a:ext cx="1685265" cy="858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文案在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的项目中作为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Object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的属性被使用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,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因此冗余部分为未被使用到的部分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86407" y="889260"/>
            <a:ext cx="1992727" cy="3358945"/>
            <a:chOff x="700664" y="1052615"/>
            <a:chExt cx="1992727" cy="3358945"/>
          </a:xfrm>
        </p:grpSpPr>
        <p:grpSp>
          <p:nvGrpSpPr>
            <p:cNvPr id="34" name="组合 33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40" name="同心圆 3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80371" y="2187854"/>
                <a:ext cx="949639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CS</a:t>
                </a:r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5" name="TextBox 20"/>
            <p:cNvSpPr txBox="1"/>
            <p:nvPr/>
          </p:nvSpPr>
          <p:spPr>
            <a:xfrm>
              <a:off x="854394" y="2313573"/>
              <a:ext cx="1685265" cy="660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的冗余部分主要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为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28600" indent="-228600" algn="just">
                <a:lnSpc>
                  <a:spcPct val="130000"/>
                </a:lnSpc>
                <a:buAutoNum type="arabicPeriod"/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没有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使用过的选择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器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28600" indent="-228600" algn="just">
                <a:lnSpc>
                  <a:spcPct val="130000"/>
                </a:lnSpc>
                <a:buAutoNum type="arabicPeriod"/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空白内容的代码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1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02: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课题设计</a:t>
            </a:r>
            <a:r>
              <a:rPr lang="zh-CN" altLang="en-US" sz="1800" dirty="0"/>
              <a:t>思路</a:t>
            </a:r>
            <a:endParaRPr lang="en-US" altLang="zh-CN" sz="1800" dirty="0" smtClean="0"/>
          </a:p>
          <a:p>
            <a:r>
              <a:rPr lang="zh-CN" altLang="en-US" sz="1800" dirty="0" smtClean="0"/>
              <a:t>课题具体实现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400" dirty="0" smtClean="0"/>
              <a:t>	2.1 CSS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2.2 JS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2.3 </a:t>
            </a:r>
            <a:r>
              <a:rPr lang="zh-CN" altLang="en-US" sz="1400" dirty="0" smtClean="0"/>
              <a:t>文案冗余去除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2247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48828" y="879682"/>
            <a:ext cx="4192035" cy="3371848"/>
            <a:chOff x="2010444" y="709936"/>
            <a:chExt cx="7245853" cy="5772129"/>
          </a:xfrm>
        </p:grpSpPr>
        <p:grpSp>
          <p:nvGrpSpPr>
            <p:cNvPr id="6" name="组合 5"/>
            <p:cNvGrpSpPr/>
            <p:nvPr/>
          </p:nvGrpSpPr>
          <p:grpSpPr>
            <a:xfrm>
              <a:off x="2010444" y="1197604"/>
              <a:ext cx="7245853" cy="5284461"/>
              <a:chOff x="2010444" y="1197604"/>
              <a:chExt cx="7245853" cy="5284461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307237" y="4420708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3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4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2531757" y="497573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第一步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47"/>
              <p:cNvSpPr>
                <a:spLocks noChangeArrowheads="1"/>
              </p:cNvSpPr>
              <p:nvPr/>
            </p:nvSpPr>
            <p:spPr bwMode="auto">
              <a:xfrm>
                <a:off x="4185698" y="5975552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读取待清理文件和筛选文件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968922" y="3481585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1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chemeClr val="accent2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4193441" y="4006087"/>
                <a:ext cx="1391477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第二步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圆角矩形 6"/>
              <p:cNvSpPr/>
              <p:nvPr/>
            </p:nvSpPr>
            <p:spPr>
              <a:xfrm rot="5400000" flipV="1">
                <a:off x="5339960" y="4233270"/>
                <a:ext cx="527973" cy="396961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6"/>
              <p:cNvSpPr/>
              <p:nvPr/>
            </p:nvSpPr>
            <p:spPr>
              <a:xfrm rot="5400000" flipV="1">
                <a:off x="7031421" y="3291586"/>
                <a:ext cx="501489" cy="394825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47"/>
              <p:cNvSpPr>
                <a:spLocks noChangeArrowheads="1"/>
              </p:cNvSpPr>
              <p:nvPr/>
            </p:nvSpPr>
            <p:spPr bwMode="auto">
              <a:xfrm>
                <a:off x="5850716" y="4658605"/>
                <a:ext cx="3405581" cy="91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提取文件中相应的关键词用于后续冗余筛选与删除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5630607" y="2542463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0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5855127" y="3070653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第三步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矩形 47"/>
              <p:cNvSpPr>
                <a:spLocks noChangeArrowheads="1"/>
              </p:cNvSpPr>
              <p:nvPr/>
            </p:nvSpPr>
            <p:spPr bwMode="auto">
              <a:xfrm>
                <a:off x="2010444" y="2165763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根据关键词清除冗余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292291" y="1603341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8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3EB8BE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7516809" y="208436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第四步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圆角矩形 6"/>
              <p:cNvSpPr/>
              <p:nvPr/>
            </p:nvSpPr>
            <p:spPr>
              <a:xfrm rot="5400000" flipH="1">
                <a:off x="3888625" y="359596"/>
                <a:ext cx="513271" cy="4050189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圆角矩形 6"/>
              <p:cNvSpPr/>
              <p:nvPr/>
            </p:nvSpPr>
            <p:spPr>
              <a:xfrm rot="5400000" flipH="1">
                <a:off x="5553197" y="-559029"/>
                <a:ext cx="513271" cy="4026537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47"/>
              <p:cNvSpPr>
                <a:spLocks noChangeArrowheads="1"/>
              </p:cNvSpPr>
              <p:nvPr/>
            </p:nvSpPr>
            <p:spPr bwMode="auto">
              <a:xfrm>
                <a:off x="3704212" y="1229624"/>
                <a:ext cx="3677160" cy="53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生成输出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log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和清除后的文件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862540" y="4286328"/>
                <a:ext cx="1870818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关键词提取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98345" y="5575351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文件读取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035332" y="1638892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冗余清除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700313" y="709936"/>
              <a:ext cx="2350160" cy="5268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文件与</a:t>
              </a:r>
              <a:r>
                <a:rPr lang="en-US" altLang="zh-CN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log</a:t>
              </a:r>
              <a:r>
                <a:rPr lang="zh-CN" altLang="en-US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生成</a:t>
              </a:r>
              <a:endParaRPr lang="zh-CN" altLang="en-US" sz="1400" b="1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36" name="文本框 35"/>
            <p:cNvSpPr txBox="1"/>
            <p:nvPr/>
          </p:nvSpPr>
          <p:spPr>
            <a:xfrm>
              <a:off x="958164" y="139768"/>
              <a:ext cx="284619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39" name="组合 3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43" name="六边形 4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六边形 4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0" name="组合 3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41" name="六边形 4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六边形 4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13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50223" y="650598"/>
            <a:ext cx="3140121" cy="3834725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获取设置</a:t>
            </a:r>
            <a:endParaRPr lang="en-US" altLang="zh-CN" sz="1000" dirty="0"/>
          </a:p>
          <a:p>
            <a:r>
              <a:rPr lang="en-US" altLang="zh-CN" sz="1000" dirty="0" smtClean="0"/>
              <a:t>	2. </a:t>
            </a:r>
            <a:r>
              <a:rPr lang="zh-CN" altLang="en-US" sz="1000" dirty="0" smtClean="0"/>
              <a:t>通过设置获取筛选文件和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遍历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文件进行下列步骤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提取筛选文件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利用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提取筛选关键词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节点检测选择器是否有效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将无效选择器剔除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剔除不含选择器的节点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返回新</a:t>
            </a:r>
            <a:r>
              <a:rPr lang="en-US" altLang="zh-CN" sz="1000" dirty="0" smtClean="0"/>
              <a:t>AST</a:t>
            </a:r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利用新的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生成新的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输出文件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53854"/>
              <a:ext cx="528413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-CSS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0" y="650598"/>
            <a:ext cx="4012112" cy="44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P-Link_Col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4ACBD6"/>
      </a:accent1>
      <a:accent2>
        <a:srgbClr val="FFCB00"/>
      </a:accent2>
      <a:accent3>
        <a:srgbClr val="BA1365"/>
      </a:accent3>
      <a:accent4>
        <a:srgbClr val="250D6C"/>
      </a:accent4>
      <a:accent5>
        <a:srgbClr val="005565"/>
      </a:accent5>
      <a:accent6>
        <a:srgbClr val="00A3DF"/>
      </a:accent6>
      <a:hlink>
        <a:srgbClr val="36444B"/>
      </a:hlink>
      <a:folHlink>
        <a:srgbClr val="A7A9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>
          <a:lnSpc>
            <a:spcPct val="120000"/>
          </a:lnSpc>
          <a:buFont typeface="Arial"/>
          <a:buNone/>
          <a:defRPr sz="1400" dirty="0" smtClean="0">
            <a:solidFill>
              <a:schemeClr val="tx1">
                <a:lumMod val="50000"/>
                <a:lumOff val="50000"/>
              </a:schemeClr>
            </a:solidFill>
            <a:latin typeface="+mn-lt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sharepoint/v3/field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10644</TotalTime>
  <Words>1276</Words>
  <Application>Microsoft Office PowerPoint</Application>
  <PresentationFormat>全屏显示(16:9)</PresentationFormat>
  <Paragraphs>205</Paragraphs>
  <Slides>20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굴림</vt:lpstr>
      <vt:lpstr>Lucida Grande</vt:lpstr>
      <vt:lpstr>ＭＳ Ｐゴシック</vt:lpstr>
      <vt:lpstr>方正兰亭中粗黑_GBK</vt:lpstr>
      <vt:lpstr>黑体</vt:lpstr>
      <vt:lpstr>宋体</vt:lpstr>
      <vt:lpstr>微软雅黑</vt:lpstr>
      <vt:lpstr>Arial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W013155</cp:lastModifiedBy>
  <cp:revision>619</cp:revision>
  <dcterms:created xsi:type="dcterms:W3CDTF">2010-04-12T23:12:02Z</dcterms:created>
  <dcterms:modified xsi:type="dcterms:W3CDTF">2020-10-28T08:04:34Z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